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53" r:id="rId1"/>
  </p:sldMasterIdLst>
  <p:notesMasterIdLst>
    <p:notesMasterId r:id="rId23"/>
  </p:notesMasterIdLst>
  <p:sldIdLst>
    <p:sldId id="374" r:id="rId2"/>
    <p:sldId id="353" r:id="rId3"/>
    <p:sldId id="375" r:id="rId4"/>
    <p:sldId id="357" r:id="rId5"/>
    <p:sldId id="356" r:id="rId6"/>
    <p:sldId id="368" r:id="rId7"/>
    <p:sldId id="371" r:id="rId8"/>
    <p:sldId id="258" r:id="rId9"/>
    <p:sldId id="366" r:id="rId10"/>
    <p:sldId id="370" r:id="rId11"/>
    <p:sldId id="373" r:id="rId12"/>
    <p:sldId id="360" r:id="rId13"/>
    <p:sldId id="259" r:id="rId14"/>
    <p:sldId id="364" r:id="rId15"/>
    <p:sldId id="339" r:id="rId16"/>
    <p:sldId id="342" r:id="rId17"/>
    <p:sldId id="372" r:id="rId18"/>
    <p:sldId id="352" r:id="rId19"/>
    <p:sldId id="367" r:id="rId20"/>
    <p:sldId id="344" r:id="rId21"/>
    <p:sldId id="31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62C"/>
    <a:srgbClr val="937337"/>
    <a:srgbClr val="1E4571"/>
    <a:srgbClr val="405764"/>
    <a:srgbClr val="170A09"/>
    <a:srgbClr val="56AADB"/>
    <a:srgbClr val="000000"/>
    <a:srgbClr val="869EA6"/>
    <a:srgbClr val="9BAFB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Közepesen sötét stílus 4 – 3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Közepesen sötét stílus 4 – 4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éma alapján készült stílus 1 – 3. jelölőszín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éma alapján készült stílus 1 – 4. jelölőszín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Közepesen sötét stílus 4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éma alapján készült stílus 1 – 2. jelölőszín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2467" autoAdjust="0"/>
  </p:normalViewPr>
  <p:slideViewPr>
    <p:cSldViewPr>
      <p:cViewPr varScale="1">
        <p:scale>
          <a:sx n="108" d="100"/>
          <a:sy n="108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73CAF0B-E235-4AB9-B2B2-BC3D52B4C677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40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iakép hely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7" name="Jegyzetek helye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u-HU"/>
          </a:p>
        </p:txBody>
      </p:sp>
      <p:sp>
        <p:nvSpPr>
          <p:cNvPr id="26628" name="Dia számának hely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B5EBC0-EA08-4DEE-8E60-403D56C9EEC3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72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3CAF0B-E235-4AB9-B2B2-BC3D52B4C677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33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469654" y="1052736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653" y="2698656"/>
            <a:ext cx="9252693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13F16-746B-4D4B-BA0D-211D1F8E4ED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783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6CB60A-6F6A-4603-BC09-F1164C4D07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994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AFF0EE-58DB-4871-AFB0-CFA2C950C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319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1852EDDD-AF44-621A-9D6F-F1043725C5E4}"/>
              </a:ext>
            </a:extLst>
          </p:cNvPr>
          <p:cNvSpPr/>
          <p:nvPr userDrawn="1"/>
        </p:nvSpPr>
        <p:spPr>
          <a:xfrm>
            <a:off x="519756" y="188639"/>
            <a:ext cx="11129609" cy="640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3" y="1700807"/>
            <a:ext cx="11137235" cy="489654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84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7436B01-97DD-DC10-B157-E0CF57048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48" y="0"/>
            <a:ext cx="12222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15480" y="314452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5755" y="1977658"/>
            <a:ext cx="9213453" cy="1265082"/>
          </a:xfrm>
          <a:solidFill>
            <a:srgbClr val="000000">
              <a:alpha val="72157"/>
            </a:srgbClr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589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5484CF12-27AE-83AF-1439-EF39105B00DA}"/>
              </a:ext>
            </a:extLst>
          </p:cNvPr>
          <p:cNvSpPr/>
          <p:nvPr userDrawn="1"/>
        </p:nvSpPr>
        <p:spPr>
          <a:xfrm>
            <a:off x="519755" y="186838"/>
            <a:ext cx="11129609" cy="6408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34204-0A17-4E84-8ABB-69F3A849E03D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487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5C1BB6-6E96-4A37-80E5-134CAD1D17E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4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2C89D7-B8CC-404A-B00D-9EE49197C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248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97C7D-E40B-4D4F-AE11-333246A7390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169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5FDBB1-DE05-435A-A7A2-2DD827108C1A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662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1D0106-5815-4AAF-9902-201CC12CE0CD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80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5990B47-66EE-1EC9-1FBA-24ADA91A485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39"/>
            <a:ext cx="11129609" cy="1152129"/>
          </a:xfrm>
          <a:prstGeom prst="rect">
            <a:avLst/>
          </a:prstGeom>
          <a:solidFill>
            <a:srgbClr val="405764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340769"/>
            <a:ext cx="11137235" cy="52565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B5C1BB6-6E96-4A37-80E5-134CAD1D17E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60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  <p:sldLayoutId id="2147484255" r:id="rId2"/>
    <p:sldLayoutId id="2147484256" r:id="rId3"/>
    <p:sldLayoutId id="2147484257" r:id="rId4"/>
    <p:sldLayoutId id="2147484258" r:id="rId5"/>
    <p:sldLayoutId id="2147484259" r:id="rId6"/>
    <p:sldLayoutId id="2147484260" r:id="rId7"/>
    <p:sldLayoutId id="2147484261" r:id="rId8"/>
    <p:sldLayoutId id="2147484262" r:id="rId9"/>
    <p:sldLayoutId id="2147484263" r:id="rId10"/>
    <p:sldLayoutId id="214748426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lte.h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031D314-9BB3-6FE6-486E-E2899E86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060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AE7258D-4753-1FBD-FA77-FCA98F21D98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07368" y="260648"/>
            <a:ext cx="7128792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 cap="all" spc="200" baseline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  <a:t>Web fejlesztés I. </a:t>
            </a:r>
            <a:b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hu-HU" sz="35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 panose="020B0502020104020203"/>
                <a:ea typeface="+mj-ea"/>
                <a:cs typeface="+mj-cs"/>
              </a:rPr>
              <a:t>kurzus követelményei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4ED805-79FB-17D6-BC35-A91C92443A07}"/>
              </a:ext>
            </a:extLst>
          </p:cNvPr>
          <p:cNvSpPr txBox="1">
            <a:spLocks noChangeArrowheads="1"/>
          </p:cNvSpPr>
          <p:nvPr/>
        </p:nvSpPr>
        <p:spPr>
          <a:xfrm>
            <a:off x="407368" y="1906568"/>
            <a:ext cx="7128792" cy="1090384"/>
          </a:xfrm>
          <a:prstGeom prst="rect">
            <a:avLst/>
          </a:prstGeom>
          <a:solidFill>
            <a:srgbClr val="1E457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2000" dirty="0">
                <a:solidFill>
                  <a:schemeClr val="bg1"/>
                </a:solidFill>
              </a:rPr>
              <a:t>Dr.  Abonyi-Tóth Andor, 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Egyetemi docens</a:t>
            </a:r>
            <a:br>
              <a:rPr lang="hu-HU" sz="2000" dirty="0">
                <a:solidFill>
                  <a:schemeClr val="bg1"/>
                </a:solidFill>
              </a:rPr>
            </a:br>
            <a:r>
              <a:rPr lang="hu-HU" sz="2000" dirty="0">
                <a:solidFill>
                  <a:schemeClr val="bg1"/>
                </a:solidFill>
              </a:rPr>
              <a:t>abonyita@inf.elte.hu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6699B9A-21B9-1F25-F840-EEC88221D8AA}"/>
              </a:ext>
            </a:extLst>
          </p:cNvPr>
          <p:cNvSpPr txBox="1"/>
          <p:nvPr/>
        </p:nvSpPr>
        <p:spPr>
          <a:xfrm>
            <a:off x="7176120" y="6334780"/>
            <a:ext cx="5011940" cy="523220"/>
          </a:xfrm>
          <a:prstGeom prst="rect">
            <a:avLst/>
          </a:prstGeom>
          <a:solidFill>
            <a:srgbClr val="405764"/>
          </a:solidFill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hu-HU" sz="2800" b="1" dirty="0">
                <a:solidFill>
                  <a:schemeClr val="bg1"/>
                </a:solidFill>
              </a:rPr>
              <a:t>2024/2025-ös tanév, II. félév</a:t>
            </a:r>
          </a:p>
        </p:txBody>
      </p:sp>
    </p:spTree>
    <p:extLst>
      <p:ext uri="{BB962C8B-B14F-4D97-AF65-F5344CB8AC3E}">
        <p14:creationId xmlns:p14="http://schemas.microsoft.com/office/powerpoint/2010/main" val="3515825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3. Modulzáró feladatok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424934" cy="4897437"/>
          </a:xfrm>
        </p:spPr>
        <p:txBody>
          <a:bodyPr>
            <a:normAutofit/>
          </a:bodyPr>
          <a:lstStyle/>
          <a:p>
            <a:pPr lvl="1"/>
            <a:r>
              <a:rPr lang="hu-HU" b="1" dirty="0"/>
              <a:t>Modulzáró feladatok</a:t>
            </a:r>
          </a:p>
          <a:p>
            <a:pPr lvl="2"/>
            <a:r>
              <a:rPr lang="hu-HU" dirty="0"/>
              <a:t>Minden Canvas modul végén lesz egy modulzáró feladat/kvíz, amit kötelezően ki kell tölteni a megadott határidőig.</a:t>
            </a:r>
          </a:p>
          <a:p>
            <a:pPr lvl="1"/>
            <a:endParaRPr lang="hu-HU"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F18165F1-8C4C-9816-1CAD-F6C66A73C5C9}"/>
              </a:ext>
            </a:extLst>
          </p:cNvPr>
          <p:cNvGrpSpPr/>
          <p:nvPr/>
        </p:nvGrpSpPr>
        <p:grpSpPr>
          <a:xfrm>
            <a:off x="6528050" y="1628800"/>
            <a:ext cx="4730660" cy="4245416"/>
            <a:chOff x="6096000" y="1988840"/>
            <a:chExt cx="4730660" cy="4245416"/>
          </a:xfrm>
        </p:grpSpPr>
        <p:pic>
          <p:nvPicPr>
            <p:cNvPr id="4" name="Picture 4" descr="The million dollar question : r/memes">
              <a:extLst>
                <a:ext uri="{FF2B5EF4-FFF2-40B4-BE49-F238E27FC236}">
                  <a16:creationId xmlns:a16="http://schemas.microsoft.com/office/drawing/2014/main" id="{D45A719F-FBDD-D598-86DB-F733E0240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97"/>
            <a:stretch/>
          </p:blipFill>
          <p:spPr bwMode="auto">
            <a:xfrm>
              <a:off x="6096000" y="1988840"/>
              <a:ext cx="4730660" cy="4245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AB859D2-1064-BBAB-C3B7-8EBD8C0C695A}"/>
                </a:ext>
              </a:extLst>
            </p:cNvPr>
            <p:cNvSpPr txBox="1"/>
            <p:nvPr/>
          </p:nvSpPr>
          <p:spPr>
            <a:xfrm>
              <a:off x="6619106" y="4829090"/>
              <a:ext cx="4032448" cy="400110"/>
            </a:xfrm>
            <a:prstGeom prst="rect">
              <a:avLst/>
            </a:prstGeom>
            <a:solidFill>
              <a:srgbClr val="02062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Kettő nulla kettő négy</a:t>
              </a:r>
            </a:p>
          </p:txBody>
        </p:sp>
      </p:grpSp>
      <p:sp>
        <p:nvSpPr>
          <p:cNvPr id="10" name="Dia számának helye 9">
            <a:extLst>
              <a:ext uri="{FF2B5EF4-FFF2-40B4-BE49-F238E27FC236}">
                <a16:creationId xmlns:a16="http://schemas.microsoft.com/office/drawing/2014/main" id="{0FE8EC67-2E0E-C680-327A-D2C56F6E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24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006491-F2C4-77FA-1450-6F5D31C4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4. Szaknyelvi modul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3D2C73-8B53-1CAF-5B21-E61974A2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700807"/>
            <a:ext cx="6792753" cy="4896545"/>
          </a:xfrm>
        </p:spPr>
        <p:txBody>
          <a:bodyPr>
            <a:normAutofit fontScale="92500"/>
          </a:bodyPr>
          <a:lstStyle/>
          <a:p>
            <a:r>
              <a:rPr lang="hu-HU" dirty="0"/>
              <a:t>Tanulmányaikat a 2022/2023-as tanévben és azt követően megkezdő hallgatók számára az ELTE a tantervében rögzíti a megszerzendő szakképzettség gyakorlásához szükséges idegen szaknyelvi ismeretek meglétének szükségességét.</a:t>
            </a:r>
          </a:p>
          <a:p>
            <a:r>
              <a:rPr lang="hu-HU" dirty="0"/>
              <a:t>Ebben a kurzusban is elérhetővé válik félév végén egy szaknyelvi modul, amelyet önállóan lehet teljesíteni a megadott kvízek kitöltésével.</a:t>
            </a:r>
          </a:p>
          <a:p>
            <a:r>
              <a:rPr lang="hu-HU" dirty="0"/>
              <a:t>A szaknyelvi modul teljesítése (minimum 50%-os szinten) szükséges feltétele a teljesítésnek.</a:t>
            </a:r>
          </a:p>
        </p:txBody>
      </p:sp>
      <p:pic>
        <p:nvPicPr>
          <p:cNvPr id="6146" name="Picture 2" descr="Free A Book Dictionary photo and picture">
            <a:extLst>
              <a:ext uri="{FF2B5EF4-FFF2-40B4-BE49-F238E27FC236}">
                <a16:creationId xmlns:a16="http://schemas.microsoft.com/office/drawing/2014/main" id="{6197CEBE-1DFB-49EC-CC8F-4ABDEFAB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700807"/>
            <a:ext cx="4014614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1473DB1-F6E5-7352-7ABA-1FF53DC1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46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szorgalmi feladat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27383" y="1700807"/>
            <a:ext cx="5640625" cy="4896545"/>
          </a:xfrm>
        </p:spPr>
        <p:txBody>
          <a:bodyPr/>
          <a:lstStyle/>
          <a:p>
            <a:r>
              <a:rPr lang="hu-HU" dirty="0"/>
              <a:t>A félév során szorgalmi feladatot is lehet teljesíteni:</a:t>
            </a:r>
          </a:p>
          <a:p>
            <a:pPr lvl="1"/>
            <a:r>
              <a:rPr lang="hu-HU" dirty="0"/>
              <a:t>Blogbejegyzés készítése, vagy más, az előadó által meghatározott beadandó feladat (egyéni munka)</a:t>
            </a:r>
          </a:p>
          <a:p>
            <a:pPr lvl="1"/>
            <a:r>
              <a:rPr lang="hu-HU" dirty="0"/>
              <a:t>Plusz 22 pont szerezhető </a:t>
            </a:r>
            <a:br>
              <a:rPr lang="hu-HU" dirty="0"/>
            </a:br>
            <a:r>
              <a:rPr lang="hu-HU" dirty="0"/>
              <a:t>(+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jegy javítás)</a:t>
            </a:r>
          </a:p>
          <a:p>
            <a:pPr lvl="1"/>
            <a:r>
              <a:rPr lang="hu-HU" dirty="0"/>
              <a:t>A szorgalmi feladatot csak akkor vesszük figyelembe, ha az elégséges szintet sikerült teljesíteni. </a:t>
            </a:r>
          </a:p>
          <a:p>
            <a:endParaRPr lang="hu-HU" dirty="0"/>
          </a:p>
          <a:p>
            <a:pPr lvl="1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A43F083-B8E7-7E57-41BE-892A5ABF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844824"/>
            <a:ext cx="5166574" cy="2952328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03B2B0-683F-2700-29B4-48B972C3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Határidők</a:t>
            </a:r>
          </a:p>
        </p:txBody>
      </p:sp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97055"/>
              </p:ext>
            </p:extLst>
          </p:nvPr>
        </p:nvGraphicFramePr>
        <p:xfrm>
          <a:off x="1267651" y="1772816"/>
          <a:ext cx="9649072" cy="3687043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964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626">
                <a:tc>
                  <a:txBody>
                    <a:bodyPr/>
                    <a:lstStyle/>
                    <a:p>
                      <a:pPr algn="l" fontAlgn="b">
                        <a:spcAft>
                          <a:spcPts val="1800"/>
                        </a:spcAft>
                      </a:pPr>
                      <a:r>
                        <a:rPr kumimoji="0" lang="hu-HU" sz="1800" kern="1200" dirty="0"/>
                        <a:t>Saját honlap drótváztervének elkészítése </a:t>
                      </a:r>
                      <a:br>
                        <a:rPr kumimoji="0" lang="hu-HU" sz="1800" kern="1200" dirty="0"/>
                      </a:br>
                      <a:r>
                        <a:rPr kumimoji="0" lang="hu-HU" sz="1800" kern="1200" dirty="0"/>
                        <a:t>(PDF, vagy képek),</a:t>
                      </a:r>
                      <a:r>
                        <a:rPr kumimoji="0" lang="hu-HU" sz="1800" kern="1200" baseline="0" dirty="0"/>
                        <a:t> </a:t>
                      </a:r>
                      <a:br>
                        <a:rPr kumimoji="0" lang="hu-HU" sz="1800" kern="1200" baseline="0" dirty="0"/>
                      </a:br>
                      <a:r>
                        <a:rPr kumimoji="0" lang="hu-HU" sz="1800" kern="1200" baseline="0" dirty="0"/>
                        <a:t>tartalom beadása (</a:t>
                      </a:r>
                      <a:r>
                        <a:rPr kumimoji="0" lang="hu-HU" sz="1800" kern="1200" baseline="0" dirty="0" err="1"/>
                        <a:t>doc</a:t>
                      </a:r>
                      <a:r>
                        <a:rPr kumimoji="0" lang="hu-HU" sz="1800" kern="1200" baseline="0" dirty="0"/>
                        <a:t>, pdf, markdown)</a:t>
                      </a:r>
                      <a:endParaRPr lang="hu-HU" dirty="0"/>
                    </a:p>
                    <a:p>
                      <a:pPr algn="l" fontAlgn="b">
                        <a:spcAft>
                          <a:spcPts val="1800"/>
                        </a:spcAft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hu-H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2025. március 7. (péntek, 23:59)</a:t>
                      </a: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l" fontAlgn="b">
                        <a:spcAft>
                          <a:spcPts val="1800"/>
                        </a:spcAft>
                      </a:pPr>
                      <a:r>
                        <a:rPr lang="hu-HU" dirty="0"/>
                        <a:t>A honlap és önértékelés beadása</a:t>
                      </a:r>
                    </a:p>
                    <a:p>
                      <a:pPr algn="l" fontAlgn="b">
                        <a:spcAft>
                          <a:spcPts val="1800"/>
                        </a:spcAft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hu-H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2025. május 16. (péntek, 23:59)</a:t>
                      </a:r>
                      <a:endParaRPr kumimoji="0" lang="hu-HU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09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Modulzáró feladatok</a:t>
                      </a:r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kumimoji="0" lang="hu-H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kumimoji="0" lang="hu-H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Canvasban</a:t>
                      </a:r>
                      <a:r>
                        <a:rPr kumimoji="0" lang="hu-H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megadott határidők az érvényesek</a:t>
                      </a: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Szorgalmi feladat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dirty="0"/>
                    </a:p>
                  </a:txBody>
                  <a:tcPr marL="9524" marR="9524" marT="9528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u-HU" sz="1800" kern="1200" dirty="0">
                          <a:effectLst/>
                        </a:rPr>
                        <a:t>Eredmények közzétételétől számított </a:t>
                      </a:r>
                      <a:r>
                        <a:rPr kumimoji="0" lang="hu-HU" sz="18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0" lang="hu-HU" sz="1800" kern="1200" dirty="0">
                          <a:effectLst/>
                        </a:rPr>
                        <a:t> hét</a:t>
                      </a: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kumimoji="0" lang="hu-HU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9528" marB="0"/>
                </a:tc>
                <a:extLst>
                  <a:ext uri="{0D108BD9-81ED-4DB2-BD59-A6C34878D82A}">
                    <a16:rowId xmlns:a16="http://schemas.microsoft.com/office/drawing/2014/main" val="2290536850"/>
                  </a:ext>
                </a:extLst>
              </a:tr>
            </a:tbl>
          </a:graphicData>
        </a:graphic>
      </p:graphicFrame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268101AF-48F2-4D39-6767-A6038BD2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saját honlap témája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Személyes honlap, portfolió</a:t>
            </a:r>
          </a:p>
          <a:p>
            <a:r>
              <a:rPr lang="hu-HU" dirty="0"/>
              <a:t>Hobbi</a:t>
            </a:r>
          </a:p>
          <a:p>
            <a:r>
              <a:rPr lang="hu-HU" dirty="0"/>
              <a:t>Szakmai oldal</a:t>
            </a:r>
          </a:p>
          <a:p>
            <a:r>
              <a:rPr lang="hu-HU" dirty="0"/>
              <a:t>Rajongói oldal</a:t>
            </a:r>
          </a:p>
          <a:p>
            <a:r>
              <a:rPr lang="hu-HU" dirty="0"/>
              <a:t>Családi vállalkozás weblapja</a:t>
            </a:r>
          </a:p>
          <a:p>
            <a:r>
              <a:rPr lang="hu-HU" dirty="0"/>
              <a:t>Informatikával kapcsolatos </a:t>
            </a:r>
            <a:r>
              <a:rPr lang="hu-HU" dirty="0" err="1"/>
              <a:t>tutoriál</a:t>
            </a:r>
            <a:r>
              <a:rPr lang="hu-HU" dirty="0"/>
              <a:t> (</a:t>
            </a:r>
            <a:r>
              <a:rPr lang="hu-HU" i="1" dirty="0"/>
              <a:t>informatika/digitális kultúra tanári szakon kötelező ezt választani, nem választható más téma</a:t>
            </a:r>
            <a:r>
              <a:rPr lang="hu-HU" dirty="0"/>
              <a:t>)</a:t>
            </a:r>
          </a:p>
          <a:p>
            <a:r>
              <a:rPr lang="hu-HU" dirty="0"/>
              <a:t>Stb.</a:t>
            </a:r>
          </a:p>
          <a:p>
            <a:pPr marL="0" indent="0">
              <a:buNone/>
            </a:pPr>
            <a:r>
              <a:rPr lang="hu-HU" sz="2400" dirty="0">
                <a:solidFill>
                  <a:srgbClr val="FF0000"/>
                </a:solidFill>
              </a:rPr>
              <a:t>Tilos uszító, gyűlöletkeltő, pornográf, a jó erkölcsbe és ELTE szabályzatba ütköző tartalmú oldalak készítése. Ezek kizárásra kerülnek az értékelésből.</a:t>
            </a:r>
          </a:p>
        </p:txBody>
      </p:sp>
      <p:pic>
        <p:nvPicPr>
          <p:cNvPr id="4" name="Picture 2" descr="Lean Free Website Template Using Bootstrap">
            <a:extLst>
              <a:ext uri="{FF2B5EF4-FFF2-40B4-BE49-F238E27FC236}">
                <a16:creationId xmlns:a16="http://schemas.microsoft.com/office/drawing/2014/main" id="{1403AE23-CFED-9B91-D628-3D989CE5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560021"/>
            <a:ext cx="3431282" cy="25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3B25F4E-9E0D-1BEA-3D84-A8C5B45F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344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saját honlapra vonatkozó irányelvek</a:t>
            </a:r>
          </a:p>
        </p:txBody>
      </p:sp>
      <p:sp>
        <p:nvSpPr>
          <p:cNvPr id="21507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táblázatban lesznek megtalálhatók, ezt a Canvas felületen közzétesszük</a:t>
            </a:r>
          </a:p>
          <a:p>
            <a:pPr lvl="1"/>
            <a:r>
              <a:rPr lang="hu-HU" dirty="0"/>
              <a:t>Vannak kiemelten fontos irányelvek, amelyek figyelmen kívül hagyása nagymértékű pontlevonással jár.</a:t>
            </a:r>
          </a:p>
          <a:p>
            <a:r>
              <a:rPr lang="hu-HU" dirty="0"/>
              <a:t>A honlap beadásakor az irányelveket tartalmazó Excel táblázatot is precízen ki kell tölteni (önértékelés)</a:t>
            </a:r>
          </a:p>
          <a:p>
            <a:pPr lvl="1"/>
            <a:r>
              <a:rPr lang="hu-HU" dirty="0"/>
              <a:t>Az önértékelés szakmai helyessége is értékelésre kerül.</a:t>
            </a:r>
          </a:p>
          <a:p>
            <a:pPr lvl="1"/>
            <a:r>
              <a:rPr lang="hu-HU" dirty="0"/>
              <a:t>Aki nem objektíven, precízen értékelte a munkáját, eleshet a jegyszerzéstől.</a:t>
            </a:r>
          </a:p>
          <a:p>
            <a:pPr lvl="1"/>
            <a:r>
              <a:rPr lang="hu-HU" dirty="0"/>
              <a:t>A betömörített honlap (ZIP) mérete maximum 100 MB lehet.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C947844-2B23-6433-C7B9-2AFE4F1F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Jegyszerzés feltétele</a:t>
            </a:r>
          </a:p>
        </p:txBody>
      </p:sp>
      <p:sp>
        <p:nvSpPr>
          <p:cNvPr id="20483" name="Tartalom helye 2"/>
          <p:cNvSpPr>
            <a:spLocks noGrp="1"/>
          </p:cNvSpPr>
          <p:nvPr>
            <p:ph idx="1"/>
          </p:nvPr>
        </p:nvSpPr>
        <p:spPr>
          <a:xfrm>
            <a:off x="527383" y="1700807"/>
            <a:ext cx="7008777" cy="4608513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/>
              <a:t>Mindegyik kötelező feladat </a:t>
            </a:r>
            <a:r>
              <a:rPr lang="hu-HU" sz="2400" b="1" dirty="0"/>
              <a:t>határidőre</a:t>
            </a:r>
            <a:r>
              <a:rPr lang="hu-HU" sz="2400" dirty="0"/>
              <a:t> történő teljesítése</a:t>
            </a:r>
          </a:p>
          <a:p>
            <a:r>
              <a:rPr lang="hu-HU" sz="2400" dirty="0"/>
              <a:t>Minden kötelező feladatnál a </a:t>
            </a:r>
            <a:r>
              <a:rPr lang="hu-HU" sz="2400" b="1" dirty="0"/>
              <a:t>minimális pontszám </a:t>
            </a:r>
            <a:r>
              <a:rPr lang="hu-HU" sz="2400" dirty="0"/>
              <a:t>elérése, ami a kapható pontszám 50%-a.</a:t>
            </a:r>
          </a:p>
          <a:p>
            <a:r>
              <a:rPr lang="hu-HU" sz="2400" b="1" dirty="0"/>
              <a:t>Részvétel</a:t>
            </a:r>
            <a:r>
              <a:rPr lang="hu-HU" sz="2400" dirty="0"/>
              <a:t> a gyakorlatokon HKR szerinti mértékben</a:t>
            </a:r>
          </a:p>
          <a:p>
            <a:r>
              <a:rPr lang="hu-HU" sz="2400" dirty="0"/>
              <a:t>A feladatok </a:t>
            </a:r>
            <a:r>
              <a:rPr lang="hu-HU" sz="2400" b="1" dirty="0"/>
              <a:t>önálló megoldása</a:t>
            </a:r>
            <a:r>
              <a:rPr lang="hu-HU" sz="2400" dirty="0"/>
              <a:t>, mindenféle másolás tiltott, a másolás gyakorlati jegy megtagadásával jár. </a:t>
            </a:r>
            <a:br>
              <a:rPr lang="hu-HU" sz="2400" dirty="0"/>
            </a:br>
            <a:r>
              <a:rPr lang="hu-HU" sz="2400" dirty="0"/>
              <a:t>A beadandókat ne osszátok meg senkivel.</a:t>
            </a:r>
          </a:p>
          <a:p>
            <a:r>
              <a:rPr lang="hu-HU" sz="2400" dirty="0"/>
              <a:t>A gyakorlatokon közösen készített feladatokat </a:t>
            </a:r>
            <a:r>
              <a:rPr lang="hu-HU" sz="2400" b="1" dirty="0"/>
              <a:t>nem lehet felhasználni </a:t>
            </a:r>
            <a:r>
              <a:rPr lang="hu-HU" sz="2400" dirty="0"/>
              <a:t>a saját honlap elkészítéséhez, azoktól eltérő felépítésű, arculatú oldalakat kell beadni. Nagy mértékű hasonlóság esetén a beadandó feladatra 0 pontot adunk!</a:t>
            </a:r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12290" name="Picture 2" descr="Free Feedback Customer photo and picture">
            <a:extLst>
              <a:ext uri="{FF2B5EF4-FFF2-40B4-BE49-F238E27FC236}">
                <a16:creationId xmlns:a16="http://schemas.microsoft.com/office/drawing/2014/main" id="{8BDCB3BA-2527-31F3-F6C0-22D419F7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00807"/>
            <a:ext cx="3440140" cy="32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DA35005D-7035-0A3D-ACE7-B1AEE0B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Jegyszerzés feltétele</a:t>
            </a:r>
          </a:p>
        </p:txBody>
      </p:sp>
      <p:sp>
        <p:nvSpPr>
          <p:cNvPr id="20484" name="Szövegdoboz 3"/>
          <p:cNvSpPr txBox="1">
            <a:spLocks noChangeArrowheads="1"/>
          </p:cNvSpPr>
          <p:nvPr/>
        </p:nvSpPr>
        <p:spPr bwMode="auto">
          <a:xfrm>
            <a:off x="911424" y="3659831"/>
            <a:ext cx="7560840" cy="1815882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u-HU" sz="2800" dirty="0"/>
              <a:t>A kurzus folyamatos számonkérésű tárgy, nincs belőle gyakorlati jegy utóvizsga. Ha valaki nem teljesítette a követelményeket, nem kaphat érdemjegyet.</a:t>
            </a:r>
          </a:p>
        </p:txBody>
      </p:sp>
      <p:sp>
        <p:nvSpPr>
          <p:cNvPr id="5" name="Szövegdoboz 3"/>
          <p:cNvSpPr txBox="1">
            <a:spLocks noChangeArrowheads="1"/>
          </p:cNvSpPr>
          <p:nvPr/>
        </p:nvSpPr>
        <p:spPr bwMode="auto">
          <a:xfrm>
            <a:off x="911424" y="1520308"/>
            <a:ext cx="7560840" cy="17543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hu-HU" sz="3600" dirty="0"/>
              <a:t>A határidőket nem lehet túllépni, mert csak így tudjuk időben meghatározni a gyakorlati jegyeket.</a:t>
            </a:r>
          </a:p>
        </p:txBody>
      </p:sp>
      <p:pic>
        <p:nvPicPr>
          <p:cNvPr id="9218" name="Picture 2" descr="Free warning attention road sign illustration">
            <a:extLst>
              <a:ext uri="{FF2B5EF4-FFF2-40B4-BE49-F238E27FC236}">
                <a16:creationId xmlns:a16="http://schemas.microsoft.com/office/drawing/2014/main" id="{0F6D6FDC-FA6A-F96F-4904-4405C924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188315"/>
            <a:ext cx="3567436" cy="31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620D0993-B7B0-CA44-03F4-E50F97BA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332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ím 1"/>
          <p:cNvSpPr>
            <a:spLocks noGrp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Ponthatárok</a:t>
            </a:r>
          </a:p>
        </p:txBody>
      </p:sp>
      <p:sp>
        <p:nvSpPr>
          <p:cNvPr id="22531" name="Szövegdoboz 4"/>
          <p:cNvSpPr txBox="1">
            <a:spLocks noChangeArrowheads="1"/>
          </p:cNvSpPr>
          <p:nvPr/>
        </p:nvSpPr>
        <p:spPr bwMode="auto">
          <a:xfrm>
            <a:off x="816198" y="1428999"/>
            <a:ext cx="61531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dirty="0"/>
              <a:t>Maximális pontszám a kötelező feladatokat tekintve: 180 pont</a:t>
            </a: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847B2A9B-642C-4400-AA74-20921567C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728"/>
              </p:ext>
            </p:extLst>
          </p:nvPr>
        </p:nvGraphicFramePr>
        <p:xfrm>
          <a:off x="839416" y="1798331"/>
          <a:ext cx="10153128" cy="248920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5171166">
                  <a:extLst>
                    <a:ext uri="{9D8B030D-6E8A-4147-A177-3AD203B41FA5}">
                      <a16:colId xmlns:a16="http://schemas.microsoft.com/office/drawing/2014/main" val="833366920"/>
                    </a:ext>
                  </a:extLst>
                </a:gridCol>
                <a:gridCol w="1840935">
                  <a:extLst>
                    <a:ext uri="{9D8B030D-6E8A-4147-A177-3AD203B41FA5}">
                      <a16:colId xmlns:a16="http://schemas.microsoft.com/office/drawing/2014/main" val="4079742733"/>
                    </a:ext>
                  </a:extLst>
                </a:gridCol>
                <a:gridCol w="1406796">
                  <a:extLst>
                    <a:ext uri="{9D8B030D-6E8A-4147-A177-3AD203B41FA5}">
                      <a16:colId xmlns:a16="http://schemas.microsoft.com/office/drawing/2014/main" val="3041300929"/>
                    </a:ext>
                  </a:extLst>
                </a:gridCol>
                <a:gridCol w="1734231">
                  <a:extLst>
                    <a:ext uri="{9D8B030D-6E8A-4147-A177-3AD203B41FA5}">
                      <a16:colId xmlns:a16="http://schemas.microsoft.com/office/drawing/2014/main" val="12353926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Feladat 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Jellege </a:t>
                      </a:r>
                      <a:endParaRPr lang="hu-H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Pontszám 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Minimum pontszám </a:t>
                      </a:r>
                      <a:endParaRPr lang="hu-HU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50195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Saját honlap drótvázterve és tartalma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kötelező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692504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Saját honlap elkészítése az irányelvek alapján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kötelező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94526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Honlap önértékelés szakmaisága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kötelező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37641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Modulzáró feladatok, kvízek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kötelező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6443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 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</a:rPr>
                        <a:t>Összesen 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90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715184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 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</a:rPr>
                        <a:t>(kötelezők esetén)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083742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i="1" u="none" strike="noStrike" dirty="0">
                          <a:effectLst/>
                        </a:rPr>
                        <a:t>Szorgalmi feladat (blogbejegyzés, vagy más, az előadó által meghatározott feladat)</a:t>
                      </a:r>
                      <a:endParaRPr lang="hu-H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i="1" u="none" strike="noStrike" dirty="0">
                          <a:effectLst/>
                        </a:rPr>
                        <a:t>szorgalmi </a:t>
                      </a:r>
                      <a:endParaRPr lang="hu-HU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53350"/>
                  </a:ext>
                </a:extLst>
              </a:tr>
            </a:tbl>
          </a:graphicData>
        </a:graphic>
      </p:graphicFrame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AA35E7E9-7577-454F-B606-0B5C522E6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47252"/>
              </p:ext>
            </p:extLst>
          </p:nvPr>
        </p:nvGraphicFramePr>
        <p:xfrm>
          <a:off x="816198" y="4576610"/>
          <a:ext cx="5423817" cy="14706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85366">
                  <a:extLst>
                    <a:ext uri="{9D8B030D-6E8A-4147-A177-3AD203B41FA5}">
                      <a16:colId xmlns:a16="http://schemas.microsoft.com/office/drawing/2014/main" val="136908677"/>
                    </a:ext>
                  </a:extLst>
                </a:gridCol>
                <a:gridCol w="1419301">
                  <a:extLst>
                    <a:ext uri="{9D8B030D-6E8A-4147-A177-3AD203B41FA5}">
                      <a16:colId xmlns:a16="http://schemas.microsoft.com/office/drawing/2014/main" val="589719221"/>
                    </a:ext>
                  </a:extLst>
                </a:gridCol>
                <a:gridCol w="2319150">
                  <a:extLst>
                    <a:ext uri="{9D8B030D-6E8A-4147-A177-3AD203B41FA5}">
                      <a16:colId xmlns:a16="http://schemas.microsoft.com/office/drawing/2014/main" val="209716445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400" u="none" strike="noStrike" dirty="0">
                          <a:effectLst/>
                        </a:rPr>
                        <a:t>Érdemjegyek 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400" u="none" strike="noStrike" dirty="0">
                          <a:effectLst/>
                        </a:rPr>
                        <a:t>Alsó határ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400" u="none" strike="noStrike" dirty="0">
                          <a:effectLst/>
                        </a:rPr>
                        <a:t>Felső határ</a:t>
                      </a:r>
                      <a:endParaRPr lang="hu-H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295575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elégtelen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6109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elégséges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112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85108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közepes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113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10876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jó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157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30379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jeles 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180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52356694"/>
                  </a:ext>
                </a:extLst>
              </a:tr>
            </a:tbl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2BE0D545-D58A-FC37-1217-4EE9F1284217}"/>
              </a:ext>
            </a:extLst>
          </p:cNvPr>
          <p:cNvSpPr txBox="1"/>
          <p:nvPr/>
        </p:nvSpPr>
        <p:spPr>
          <a:xfrm>
            <a:off x="6456040" y="4576610"/>
            <a:ext cx="4810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A szaknyelvi modul elégséges szintre </a:t>
            </a:r>
            <a:br>
              <a:rPr lang="hu-HU" sz="2400" dirty="0">
                <a:solidFill>
                  <a:srgbClr val="FF0000"/>
                </a:solidFill>
              </a:rPr>
            </a:br>
            <a:r>
              <a:rPr lang="hu-HU" sz="2400" dirty="0">
                <a:solidFill>
                  <a:srgbClr val="FF0000"/>
                </a:solidFill>
              </a:rPr>
              <a:t>való teljesítése (50%) is szükséges </a:t>
            </a:r>
            <a:br>
              <a:rPr lang="hu-HU" sz="2400" dirty="0">
                <a:solidFill>
                  <a:srgbClr val="FF0000"/>
                </a:solidFill>
              </a:rPr>
            </a:br>
            <a:r>
              <a:rPr lang="hu-HU" sz="2400" dirty="0">
                <a:solidFill>
                  <a:srgbClr val="FF0000"/>
                </a:solidFill>
              </a:rPr>
              <a:t>a jegyszerzéshez.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0FFA01-A8C9-63DA-A207-243B0BF0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Tanácsok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Tartsátok be a szabványokat, ügyeljetek a szemantikára!</a:t>
            </a:r>
          </a:p>
          <a:p>
            <a:r>
              <a:rPr lang="hu-HU" dirty="0"/>
              <a:t>Statikus honlapokat várunk (HTML+CSS+JS), ebben a félévben ne használjatok a beadandóban szerveroldali megoldásokat.</a:t>
            </a:r>
          </a:p>
          <a:p>
            <a:r>
              <a:rPr lang="hu-HU" dirty="0"/>
              <a:t>Folyamatosan dolgozzatok a beadandón!</a:t>
            </a:r>
          </a:p>
          <a:p>
            <a:pPr lvl="1"/>
            <a:r>
              <a:rPr lang="hu-HU" dirty="0"/>
              <a:t>A tartalom összegyűjtése után az oldalak HTML vázát hétről hétre el lehet készíteni.</a:t>
            </a:r>
          </a:p>
          <a:p>
            <a:pPr lvl="1"/>
            <a:r>
              <a:rPr lang="hu-HU" dirty="0"/>
              <a:t>Beadás előtt konzultáljatok a gyakorlatvezetővel!</a:t>
            </a:r>
          </a:p>
          <a:p>
            <a:r>
              <a:rPr lang="hu-HU" dirty="0"/>
              <a:t>A tárgy saját e-tananyagát használjátok (HTML5, akadálymentesség)!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8D3FB9-EABC-B50B-4D43-74BB2373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67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2" descr="http://www.karishmaenterprises.com/JAWS-User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635" y="4521787"/>
            <a:ext cx="22225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Cím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29609" cy="1188720"/>
          </a:xfrm>
        </p:spPr>
        <p:txBody>
          <a:bodyPr/>
          <a:lstStyle/>
          <a:p>
            <a:r>
              <a:rPr lang="hu-HU"/>
              <a:t>Miről lesz szó?</a:t>
            </a:r>
          </a:p>
        </p:txBody>
      </p:sp>
      <p:sp>
        <p:nvSpPr>
          <p:cNvPr id="10244" name="Tartalom helye 2"/>
          <p:cNvSpPr>
            <a:spLocks noGrp="1"/>
          </p:cNvSpPr>
          <p:nvPr>
            <p:ph idx="1"/>
          </p:nvPr>
        </p:nvSpPr>
        <p:spPr>
          <a:xfrm>
            <a:off x="527050" y="1628776"/>
            <a:ext cx="7441158" cy="49671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Web-es szabványok</a:t>
            </a:r>
          </a:p>
          <a:p>
            <a:pPr lvl="1"/>
            <a:r>
              <a:rPr lang="hu-HU" dirty="0"/>
              <a:t>Markdown, HTML5, Stíluslapok (CSS3)</a:t>
            </a:r>
          </a:p>
          <a:p>
            <a:r>
              <a:rPr lang="hu-HU" dirty="0"/>
              <a:t>Reszponzív weboldalak fejlesztése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Bootstrap</a:t>
            </a:r>
            <a:r>
              <a:rPr lang="hu-HU" dirty="0"/>
              <a:t> 5.3 keretrendszer)</a:t>
            </a:r>
          </a:p>
          <a:p>
            <a:r>
              <a:rPr lang="hu-HU" dirty="0"/>
              <a:t>Web-ergonómia, UX (Felhasználói élmény)</a:t>
            </a:r>
          </a:p>
          <a:p>
            <a:r>
              <a:rPr lang="hu-HU" dirty="0"/>
              <a:t>Sötét minták (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Patterns</a:t>
            </a:r>
            <a:r>
              <a:rPr lang="hu-HU" dirty="0"/>
              <a:t>)</a:t>
            </a:r>
          </a:p>
          <a:p>
            <a:r>
              <a:rPr lang="hu-HU" dirty="0"/>
              <a:t>Egyenlő esélyű hozzáférés</a:t>
            </a:r>
          </a:p>
          <a:p>
            <a:pPr lvl="1"/>
            <a:r>
              <a:rPr lang="hu-HU" dirty="0"/>
              <a:t>WCAG 2+, WAI ARIA szabvány</a:t>
            </a:r>
          </a:p>
          <a:p>
            <a:r>
              <a:rPr lang="hu-HU" dirty="0"/>
              <a:t>Mesterséges Intelligencia használata (kódgenerálás, akadálymentesítés)</a:t>
            </a:r>
          </a:p>
        </p:txBody>
      </p:sp>
      <p:pic>
        <p:nvPicPr>
          <p:cNvPr id="10245" name="Picture 2" descr="http://www.red-team-design.com/wp-content/uploads/2011/01/css3-html5-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6158" y="1676242"/>
            <a:ext cx="15113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4" descr="http://123develop.files.wordpress.com/2012/04/css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761" r="33221"/>
          <a:stretch>
            <a:fillRect/>
          </a:stretch>
        </p:blipFill>
        <p:spPr bwMode="auto">
          <a:xfrm>
            <a:off x="9355400" y="1549946"/>
            <a:ext cx="9842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 descr="http://www.marketingwithmeaning.com/wp-content/uploads/2008/10/eyetrack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33672" y="3169742"/>
            <a:ext cx="2105978" cy="1564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DF5946-B323-35BD-4620-C3493B5A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Kérdések?</a:t>
            </a:r>
          </a:p>
        </p:txBody>
      </p:sp>
      <p:sp>
        <p:nvSpPr>
          <p:cNvPr id="23554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638E1A13-6F87-D96A-B47B-9DC362ED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sz="4000"/>
              <a:t>Vége</a:t>
            </a:r>
            <a:endParaRPr lang="en-GB" sz="4000"/>
          </a:p>
        </p:txBody>
      </p:sp>
      <p:sp>
        <p:nvSpPr>
          <p:cNvPr id="24578" name="Szöveg hely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304D0530-8D26-EBEA-4019-67EE1554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61E9A-44D7-43E9-BD4F-02A7DE6082B2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EA67B-3120-9B7E-383C-BADCF070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ím 1">
            <a:extLst>
              <a:ext uri="{FF2B5EF4-FFF2-40B4-BE49-F238E27FC236}">
                <a16:creationId xmlns:a16="http://schemas.microsoft.com/office/drawing/2014/main" id="{F8C0D295-D950-5756-5F22-777551CB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Mire lesz jó az itt megszerzett tudás?</a:t>
            </a:r>
          </a:p>
        </p:txBody>
      </p:sp>
      <p:sp>
        <p:nvSpPr>
          <p:cNvPr id="12291" name="Tartalom helye 2">
            <a:extLst>
              <a:ext uri="{FF2B5EF4-FFF2-40B4-BE49-F238E27FC236}">
                <a16:creationId xmlns:a16="http://schemas.microsoft.com/office/drawing/2014/main" id="{056E3851-0A71-2AB6-BEA4-9F203CD1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700807"/>
            <a:ext cx="6000665" cy="4896545"/>
          </a:xfrm>
        </p:spPr>
        <p:txBody>
          <a:bodyPr>
            <a:normAutofit fontScale="85000" lnSpcReduction="10000"/>
          </a:bodyPr>
          <a:lstStyle/>
          <a:p>
            <a:r>
              <a:rPr lang="hu-HU" dirty="0"/>
              <a:t>Megismeritek a </a:t>
            </a:r>
            <a:r>
              <a:rPr lang="hu-HU" b="1" dirty="0"/>
              <a:t>modern web-fejlesztés </a:t>
            </a:r>
            <a:r>
              <a:rPr lang="hu-HU" dirty="0"/>
              <a:t>alapjait, a </a:t>
            </a:r>
            <a:r>
              <a:rPr lang="hu-HU" b="1" dirty="0"/>
              <a:t>mobilbarát</a:t>
            </a:r>
            <a:r>
              <a:rPr lang="hu-HU" dirty="0"/>
              <a:t> és </a:t>
            </a:r>
            <a:r>
              <a:rPr lang="hu-HU" b="1" dirty="0"/>
              <a:t>szabványoknak</a:t>
            </a:r>
            <a:r>
              <a:rPr lang="hu-HU" dirty="0"/>
              <a:t> megfelelő weblapok készítését.</a:t>
            </a:r>
          </a:p>
          <a:p>
            <a:r>
              <a:rPr lang="hu-HU" dirty="0"/>
              <a:t>Megismerkedtek az </a:t>
            </a:r>
            <a:r>
              <a:rPr lang="hu-HU" b="1" dirty="0"/>
              <a:t>UX</a:t>
            </a:r>
            <a:r>
              <a:rPr lang="hu-HU" dirty="0"/>
              <a:t> alapjaival. </a:t>
            </a:r>
          </a:p>
          <a:p>
            <a:r>
              <a:rPr lang="hu-HU" dirty="0"/>
              <a:t>Az ismereteket már </a:t>
            </a:r>
            <a:r>
              <a:rPr lang="hu-HU" b="1" dirty="0"/>
              <a:t>rövid távon </a:t>
            </a:r>
            <a:r>
              <a:rPr lang="hu-HU" dirty="0"/>
              <a:t>(más kurzusok, szakdolgozat) is </a:t>
            </a:r>
            <a:r>
              <a:rPr lang="hu-HU" b="1" dirty="0"/>
              <a:t>felhasználhatjátok</a:t>
            </a:r>
            <a:r>
              <a:rPr lang="hu-HU" dirty="0"/>
              <a:t>.</a:t>
            </a:r>
          </a:p>
          <a:p>
            <a:r>
              <a:rPr lang="hu-HU" dirty="0"/>
              <a:t>Speciális ismereteket szereztek az </a:t>
            </a:r>
            <a:r>
              <a:rPr lang="hu-HU" b="1" dirty="0"/>
              <a:t>Egyenlő esélyű hozzáférés </a:t>
            </a:r>
            <a:r>
              <a:rPr lang="hu-HU" dirty="0"/>
              <a:t>témakörében, amely a munkaerőpiacon hatalmas előnyt jelent.</a:t>
            </a:r>
          </a:p>
          <a:p>
            <a:r>
              <a:rPr lang="hu-HU" dirty="0"/>
              <a:t>Látjátok majd, hogy az </a:t>
            </a:r>
            <a:r>
              <a:rPr lang="hu-HU" b="1" dirty="0"/>
              <a:t>AI</a:t>
            </a:r>
            <a:r>
              <a:rPr lang="hu-HU" dirty="0"/>
              <a:t> miben segítheti a munkátokat.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6BBC2D9-3427-4334-8AAB-F9BE6717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716"/>
          <a:stretch/>
        </p:blipFill>
        <p:spPr>
          <a:xfrm>
            <a:off x="7032104" y="1772816"/>
            <a:ext cx="4277870" cy="3744416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5FBCE3-DE14-1D6F-474A-F8DD8A7F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873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5BC7394-3C16-4054-8768-9C48CE5A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30004"/>
            <a:ext cx="5627720" cy="3240360"/>
          </a:xfrm>
          <a:prstGeom prst="rect">
            <a:avLst/>
          </a:prstGeom>
        </p:spPr>
      </p:pic>
      <p:sp>
        <p:nvSpPr>
          <p:cNvPr id="13315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kurzust támogató portálok, tananyagok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AE3654-D1A0-4C97-921F-1E79ACE1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988840"/>
            <a:ext cx="4032448" cy="3198816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B0EA9AA-3BC7-9936-569B-C597617F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Canvas kurzusa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hlinkClick r:id="rId2"/>
              </a:rPr>
              <a:t>https://canvas.elte.hu/</a:t>
            </a:r>
            <a:r>
              <a:rPr lang="hu-HU" dirty="0"/>
              <a:t> </a:t>
            </a:r>
          </a:p>
          <a:p>
            <a:r>
              <a:rPr lang="hu-HU" dirty="0"/>
              <a:t>Tananyagok, fórum, beadandó feltöltési lehetőség</a:t>
            </a:r>
          </a:p>
          <a:p>
            <a:r>
              <a:rPr lang="hu-HU" dirty="0"/>
              <a:t>Bejelentkezés Neptun kóddal.</a:t>
            </a:r>
          </a:p>
          <a:p>
            <a:endParaRPr lang="hu-HU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E76EEF83-0F47-4053-AD66-A8C2DA5A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996952"/>
            <a:ext cx="5627720" cy="3240360"/>
          </a:xfrm>
          <a:prstGeom prst="rect">
            <a:avLst/>
          </a:prstGeom>
        </p:spPr>
      </p:pic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082569-5F76-8003-590D-FAC3D1E0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/>
              <a:t>E-tananyag</a:t>
            </a:r>
            <a:endParaRPr lang="hu-HU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280918" cy="4897437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Canvasban</a:t>
            </a:r>
            <a:r>
              <a:rPr lang="hu-HU" dirty="0"/>
              <a:t> elérhető a gyakorlati anyagot (majdnem teljesen) lefedő tananyag.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671241"/>
            <a:ext cx="5499482" cy="4362570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54337A3-D0D1-8D4E-3CBF-86117E5B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313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93A8E6-6BF4-4547-AD71-A4DA78670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Követelmények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5AF88A9-4553-4BBE-89DF-B6B888881A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4 kötelezően teljesítendő feladat</a:t>
            </a:r>
          </a:p>
        </p:txBody>
      </p:sp>
    </p:spTree>
    <p:extLst>
      <p:ext uri="{BB962C8B-B14F-4D97-AF65-F5344CB8AC3E}">
        <p14:creationId xmlns:p14="http://schemas.microsoft.com/office/powerpoint/2010/main" val="473820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1. Drótvázterv és tartalom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7153126" cy="4897437"/>
          </a:xfrm>
        </p:spPr>
        <p:txBody>
          <a:bodyPr>
            <a:normAutofit/>
          </a:bodyPr>
          <a:lstStyle/>
          <a:p>
            <a:r>
              <a:rPr lang="hu-HU" b="1" dirty="0"/>
              <a:t>1. Honlap drótváztervének elkészítése, a honlap tartalmának összegyűjtése, beadása (egyéni munka)</a:t>
            </a:r>
          </a:p>
          <a:p>
            <a:pPr lvl="1"/>
            <a:r>
              <a:rPr lang="hu-HU" dirty="0"/>
              <a:t>Minden oldal digitális drótváztervét el kell készíteni egy erre alkalmas szoftverrel.</a:t>
            </a:r>
          </a:p>
          <a:p>
            <a:pPr lvl="1"/>
            <a:r>
              <a:rPr lang="hu-HU" dirty="0"/>
              <a:t>Egy dokumentumban a honlapon elhelyezendő összes tartalmi elemet (szövegek, képek) össze kell gyűjteni. </a:t>
            </a:r>
          </a:p>
          <a:p>
            <a:pPr lvl="1"/>
            <a:r>
              <a:rPr lang="hu-HU" dirty="0"/>
              <a:t>A tartalom elhelyezhető Word dokumentumban, PDF állományban, vagy használható a Markdown leíró nyelv.</a:t>
            </a:r>
          </a:p>
        </p:txBody>
      </p:sp>
      <p:pic>
        <p:nvPicPr>
          <p:cNvPr id="1028" name="Picture 4" descr="Free Ux Design photo and picture">
            <a:extLst>
              <a:ext uri="{FF2B5EF4-FFF2-40B4-BE49-F238E27FC236}">
                <a16:creationId xmlns:a16="http://schemas.microsoft.com/office/drawing/2014/main" id="{D9098DDF-7636-7CFD-23A7-5EAD6231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700213"/>
            <a:ext cx="3090242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7CE9846-16CB-6303-622E-823BF1E7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27383" y="188639"/>
            <a:ext cx="11129609" cy="1152129"/>
          </a:xfrm>
        </p:spPr>
        <p:txBody>
          <a:bodyPr/>
          <a:lstStyle/>
          <a:p>
            <a:r>
              <a:rPr lang="hu-HU" dirty="0"/>
              <a:t>2. Honlap készítése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27050" y="1700213"/>
            <a:ext cx="5496942" cy="4897437"/>
          </a:xfrm>
        </p:spPr>
        <p:txBody>
          <a:bodyPr>
            <a:normAutofit/>
          </a:bodyPr>
          <a:lstStyle/>
          <a:p>
            <a:pPr lvl="1"/>
            <a:r>
              <a:rPr lang="hu-HU" b="1" dirty="0"/>
              <a:t>Honlap készítése a megadott irányelvek figyelembe vételével, önértékeléssel (egyéni munka)</a:t>
            </a:r>
          </a:p>
          <a:p>
            <a:pPr lvl="2"/>
            <a:r>
              <a:rPr lang="hu-HU" dirty="0"/>
              <a:t>HTML5 és CSS3 szabványoknak való megfelelően.</a:t>
            </a:r>
          </a:p>
          <a:p>
            <a:pPr lvl="2"/>
            <a:r>
              <a:rPr lang="hu-HU" dirty="0"/>
              <a:t>Az irányelveket egy Excel táblázat tartalmazza. (később kerül publikálásra)</a:t>
            </a:r>
          </a:p>
          <a:p>
            <a:pPr lvl="2"/>
            <a:r>
              <a:rPr lang="hu-HU" dirty="0"/>
              <a:t>A táblázatot kitöltve és a honlapot határidőre fel kell tölteni a Canvas keretrendszerbe. (Önértékelés)</a:t>
            </a:r>
          </a:p>
          <a:p>
            <a:pPr lvl="1"/>
            <a:endParaRPr lang="hu-HU" dirty="0"/>
          </a:p>
        </p:txBody>
      </p:sp>
      <p:pic>
        <p:nvPicPr>
          <p:cNvPr id="5122" name="Picture 2" descr="Lean Free Website Template Using Bootstrap">
            <a:extLst>
              <a:ext uri="{FF2B5EF4-FFF2-40B4-BE49-F238E27FC236}">
                <a16:creationId xmlns:a16="http://schemas.microsoft.com/office/drawing/2014/main" id="{3180ADED-C485-49BE-95C9-5B05A13A7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844823"/>
            <a:ext cx="5159474" cy="38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092FC2-E352-5BAD-36F7-84587AD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F618A-5034-47B2-8781-804F2C9E2B9A}" type="slidenum">
              <a:rPr lang="hu-HU" smtClean="0"/>
              <a:pPr>
                <a:defRPr/>
              </a:pPr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407872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1F3745A-C2FB-4A49-8BBE-135983641643}"/>
</file>

<file path=customXml/itemProps2.xml><?xml version="1.0" encoding="utf-8"?>
<ds:datastoreItem xmlns:ds="http://schemas.openxmlformats.org/officeDocument/2006/customXml" ds:itemID="{7BFF4786-B336-4506-8476-2A23D0512D3E}"/>
</file>

<file path=customXml/itemProps3.xml><?xml version="1.0" encoding="utf-8"?>
<ds:datastoreItem xmlns:ds="http://schemas.openxmlformats.org/officeDocument/2006/customXml" ds:itemID="{50AEF7B9-760C-42BE-9B85-727730D173F7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2494</TotalTime>
  <Words>993</Words>
  <Application>Microsoft Office PowerPoint</Application>
  <PresentationFormat>Szélesvásznú</PresentationFormat>
  <Paragraphs>167</Paragraphs>
  <Slides>21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Gill Sans MT</vt:lpstr>
      <vt:lpstr>web1</vt:lpstr>
      <vt:lpstr>PowerPoint-bemutató</vt:lpstr>
      <vt:lpstr>Miről lesz szó?</vt:lpstr>
      <vt:lpstr>Mire lesz jó az itt megszerzett tudás?</vt:lpstr>
      <vt:lpstr>A kurzust támogató portálok, tananyagok</vt:lpstr>
      <vt:lpstr>A tárgy Canvas kurzusa</vt:lpstr>
      <vt:lpstr>E-tananyag</vt:lpstr>
      <vt:lpstr>Követelmények</vt:lpstr>
      <vt:lpstr>1. Drótvázterv és tartalom</vt:lpstr>
      <vt:lpstr>2. Honlap készítése</vt:lpstr>
      <vt:lpstr>3. Modulzáró feladatok</vt:lpstr>
      <vt:lpstr>4. Szaknyelvi modul</vt:lpstr>
      <vt:lpstr>szorgalmi feladat</vt:lpstr>
      <vt:lpstr>Határidők</vt:lpstr>
      <vt:lpstr>A saját honlap témája</vt:lpstr>
      <vt:lpstr>A saját honlapra vonatkozó irányelvek</vt:lpstr>
      <vt:lpstr>Jegyszerzés feltétele</vt:lpstr>
      <vt:lpstr>Jegyszerzés feltétele</vt:lpstr>
      <vt:lpstr>Ponthatárok</vt:lpstr>
      <vt:lpstr>Tanácsok</vt:lpstr>
      <vt:lpstr>Kérdések?</vt:lpstr>
      <vt:lpstr>Vége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lastModifiedBy>Abonyi-Tóth Andor</cp:lastModifiedBy>
  <cp:revision>967</cp:revision>
  <dcterms:created xsi:type="dcterms:W3CDTF">2006-09-19T10:49:19Z</dcterms:created>
  <dcterms:modified xsi:type="dcterms:W3CDTF">2025-02-09T16:11:39Z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